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327" r:id="rId7"/>
    <p:sldId id="263" r:id="rId8"/>
    <p:sldId id="264" r:id="rId9"/>
    <p:sldId id="267" r:id="rId10"/>
    <p:sldId id="265" r:id="rId11"/>
    <p:sldId id="303" r:id="rId12"/>
    <p:sldId id="328" r:id="rId13"/>
    <p:sldId id="330" r:id="rId14"/>
    <p:sldId id="329" r:id="rId15"/>
    <p:sldId id="331" r:id="rId16"/>
    <p:sldId id="332" r:id="rId17"/>
    <p:sldId id="333" r:id="rId18"/>
    <p:sldId id="335" r:id="rId19"/>
    <p:sldId id="336" r:id="rId20"/>
    <p:sldId id="339" r:id="rId21"/>
    <p:sldId id="340" r:id="rId22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5FF"/>
    <a:srgbClr val="DDEEFF"/>
    <a:srgbClr val="BDDEFF"/>
    <a:srgbClr val="22518A"/>
    <a:srgbClr val="C1FFDF"/>
    <a:srgbClr val="00DE6A"/>
    <a:srgbClr val="006666"/>
    <a:srgbClr val="E8F4F8"/>
    <a:srgbClr val="00B0AC"/>
    <a:srgbClr val="009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C3A9-86B2-4835-B1F2-98A402C06CA9}" type="datetimeFigureOut">
              <a:rPr lang="en-US" smtClean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838200"/>
            <a:ext cx="8382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Chapter </a:t>
            </a:r>
            <a:r>
              <a:rPr lang="en-US" sz="48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2.5</a:t>
            </a:r>
          </a:p>
          <a:p>
            <a:endParaRPr lang="en-US" sz="2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Estimating Project Costs to Determine and Confirm Scope and Approach</a:t>
            </a:r>
            <a:endParaRPr lang="en-US" sz="48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Material costing also starts with cost library, then is adjusted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05001"/>
            <a:ext cx="838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Accurately count and measure all components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Add general or component specific waste factors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Include unit costs from cost library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Precision of estimate is not suitable for material ordering</a:t>
            </a:r>
          </a:p>
          <a:p>
            <a:pPr marL="339725" indent="-339725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762000"/>
            <a:ext cx="85344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Subcontractor and vendor estimating is similar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526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Estimate subcontractor work the same as self performed work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Finds mistakes, opportunities for improvement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Subcontractor bids are then obtained and analyzed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Keeps subs honest and improves negotiations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3820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After permanent building is costed, GCs (general conditions) are costed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2149019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Good knowledge of permanent building improves GC development</a:t>
            </a:r>
          </a:p>
          <a:p>
            <a:pPr marL="228600" indent="-22860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 CM contracts mandate early fixed GC cost</a:t>
            </a:r>
          </a:p>
          <a:p>
            <a:pPr marL="228600" indent="-22860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GCs must be both accurate and acceptable to project owner</a:t>
            </a:r>
          </a:p>
          <a:p>
            <a:pPr marL="228600" indent="-228600">
              <a:tabLst>
                <a:tab pos="457200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GC items may be correctly estimated, then renamed and reallocated for owner acceptance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533400" y="914400"/>
            <a:ext cx="8305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Cost Libraries are Essential for Estimating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04800" y="762000"/>
            <a:ext cx="85344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Library assembly is slow and tedious, </a:t>
            </a:r>
          </a:p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but not hard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2057400"/>
            <a:ext cx="8763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Components organized in same manner as estimate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Standard units of measure are used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Delivery charges and sales tax are included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152400" y="685800"/>
            <a:ext cx="8991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Library is a firm’s asset that is continually refined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1676400"/>
            <a:ext cx="8915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Baseline of past projects initially assembled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Monitoring and controlling work performed suggests adjustments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Subs may perform a single item, or provide credible unit costs</a:t>
            </a:r>
          </a:p>
          <a:p>
            <a:pPr marL="228600" indent="-228600"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Estimating speed and accuracy continually improves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3820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Burdens must be accurate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676400"/>
            <a:ext cx="8229600" cy="4399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Government or insurance mandated costs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Pension, health, union, dues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Internal costs, such as small tools and vehicle expense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Burdens, a huge project cost, must be controlled and managed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382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Burdens must be customary and acceptable to project owner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1336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Compatible with construction manager’s accounting system</a:t>
            </a:r>
          </a:p>
          <a:p>
            <a:pPr marL="225425" indent="-225425"/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Understandable to project owner</a:t>
            </a:r>
          </a:p>
          <a:p>
            <a:pPr marL="225425" indent="-225425"/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Owners may have an emotional reaction to some burdens</a:t>
            </a:r>
          </a:p>
          <a:p>
            <a:pPr marL="225425" indent="-225425"/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Recasting, renaming and reallocating may be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914400"/>
            <a:ext cx="87630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Estimate permanent building the way you build</a:t>
            </a:r>
          </a:p>
          <a:p>
            <a:endParaRPr lang="en-US" sz="3200" dirty="0" smtClean="0">
              <a:solidFill>
                <a:srgbClr val="EBF5FF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Prepare estimate in order of installation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Think in systems: “how does it work?”, “what holds it up?”, how is this powered?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Build it “in your head and on paper”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Don’t stop until it makes sense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Compare expected with estimate results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050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Ratios of material to labor cost by component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Man-hours per square foot or percent of total cost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Original order of magnitude cost to precisely estimated cost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/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Find errors and needed adjustments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1534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Costing has multiple purposes: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686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Determine project feasibility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Plan and achieve costs within needed range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Develop and refine planned approach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Monitor and control project execution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457200"/>
            <a:ext cx="84582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 smtClean="0">
                <a:solidFill>
                  <a:srgbClr val="EBF5FF"/>
                </a:solidFill>
                <a:latin typeface="Arial" charset="0"/>
                <a:cs typeface="Arial" charset="0"/>
              </a:rPr>
              <a:t>Value engineering and process improvement accelerated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38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Needed cost savings rapidly investigated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Evaluation of cost-effectiveness of planned approach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Superintendent’s understanding and suggested improvements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Consistent approach makes suggestions believable to project owner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533400"/>
            <a:ext cx="8458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Estimate’s WBS quantities and cost and schedule control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812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Detailed costs used for financial accounting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Detailed costs used for cost accounting, monitoring and controlling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Quantities imported into project schedule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Estimate is baseline for future change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762000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Approximate costs are needed to determine feasibility and initiate project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1981200"/>
            <a:ext cx="7391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Expert judgment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Analogous estimating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Parametric estimating</a:t>
            </a:r>
          </a:p>
          <a:p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81000" y="1905000"/>
            <a:ext cx="8534400" cy="44958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Plus or minus 15% frequently largest permissible variation</a:t>
            </a: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Owners and financiers will make go-or-no go decisions based on these costs</a:t>
            </a: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These costs can influence and help establish GMP (guaranteed maximum price</a:t>
            </a: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7630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Approximate costs must be believable and fairly precise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838200"/>
            <a:ext cx="8458200" cy="2514600"/>
          </a:xfrm>
        </p:spPr>
        <p:txBody>
          <a:bodyPr>
            <a:noAutofit/>
          </a:bodyPr>
          <a:lstStyle/>
          <a:p>
            <a:pPr algn="l">
              <a:tabLst>
                <a:tab pos="4511675" algn="l"/>
              </a:tabLst>
            </a:pPr>
            <a:r>
              <a:rPr lang="en-US" sz="44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Bottom-up Estimates Require Professional Skill and Knowledge</a:t>
            </a:r>
            <a:endParaRPr lang="en-US" sz="44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3434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Early completeness essential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Early precision less critical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WBS (work breakdown structure) is established early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CSI (Construction Specification Institute) master format system widely used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An organizational system is needed so nothing is missed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5334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 reusable template aids efficiency and completeness 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676400"/>
            <a:ext cx="8610600" cy="4861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 reusable template forces a structured, methodical approach</a:t>
            </a:r>
          </a:p>
          <a:p>
            <a:pPr marL="225425" indent="-225425"/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Firm’s templates are a valuable process asset and competitive advantage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Summary templates: 1 page small projects, 2-3 pages large projects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Summary supported by detail on additional pages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38862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Standard measurement units must be used 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All items must be counted and measured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Initial counting and measuring must be accurate and precise</a:t>
            </a:r>
          </a:p>
          <a:p>
            <a:pPr>
              <a:buNone/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Initial unit costs are less precise, and must be fine tuned later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85800"/>
            <a:ext cx="81534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Component costs are broken down: labor, material, subcontractors and vendors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458200" cy="838200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Labor unit cost starts with man-hours, adds money later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2133600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Baseline labor productivity rates taken from cost library</a:t>
            </a:r>
          </a:p>
          <a:p>
            <a:pPr marL="225425" indent="-225425"/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Rate adjusted for productivity of intended project approach</a:t>
            </a:r>
          </a:p>
          <a:p>
            <a:pPr marL="225425" indent="-225425"/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Further adjusted for high, confined or congested spaces</a:t>
            </a:r>
          </a:p>
          <a:p>
            <a:pPr marL="225425" indent="-225425">
              <a:tabLst>
                <a:tab pos="3597275" algn="l"/>
              </a:tabLst>
            </a:pPr>
            <a:endParaRPr lang="en-US" sz="1000" dirty="0" smtClean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 smtClean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Hourly cost, including burdens, are then applied</a:t>
            </a: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5647</TotalTime>
  <Words>1207</Words>
  <Application>Microsoft Office PowerPoint</Application>
  <PresentationFormat>On-screen Show (4:3)</PresentationFormat>
  <Paragraphs>184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JF McCarthy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 McCarthy</dc:creator>
  <cp:lastModifiedBy>Brent MacDonald</cp:lastModifiedBy>
  <cp:revision>224</cp:revision>
  <dcterms:created xsi:type="dcterms:W3CDTF">2011-04-01T18:38:33Z</dcterms:created>
  <dcterms:modified xsi:type="dcterms:W3CDTF">2019-02-25T05:11:43Z</dcterms:modified>
</cp:coreProperties>
</file>